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6" r:id="rId2"/>
    <p:sldId id="274" r:id="rId3"/>
    <p:sldId id="257" r:id="rId4"/>
    <p:sldId id="270" r:id="rId5"/>
    <p:sldId id="272" r:id="rId6"/>
    <p:sldId id="271"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680"/>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smtClean="0"/>
              <a:t>7/2/23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907110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7/2/23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286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7/2/23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6259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smtClean="0"/>
              <a:t>7/2/23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258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smtClean="0"/>
              <a:t>7/2/23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02481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7/2/23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06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7/2/23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212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7/2/23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594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7/2/23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2087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smtClean="0"/>
              <a:t>7/2/23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537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smtClean="0"/>
              <a:t>7/2/23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26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smtClean="0"/>
              <a:t>7/2/23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753951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23AD-30F5-E005-31B0-5A890DA3FA30}"/>
              </a:ext>
            </a:extLst>
          </p:cNvPr>
          <p:cNvSpPr>
            <a:spLocks noGrp="1"/>
          </p:cNvSpPr>
          <p:nvPr>
            <p:ph type="ctrTitle"/>
          </p:nvPr>
        </p:nvSpPr>
        <p:spPr/>
        <p:txBody>
          <a:bodyPr/>
          <a:lstStyle/>
          <a:p>
            <a:r>
              <a:rPr lang="en-US" dirty="0"/>
              <a:t>Belief statements: </a:t>
            </a:r>
            <a:br>
              <a:rPr lang="en-US" dirty="0"/>
            </a:br>
            <a:r>
              <a:rPr lang="en-US" sz="6000" dirty="0"/>
              <a:t>Galilee to Jerusalem</a:t>
            </a:r>
          </a:p>
        </p:txBody>
      </p:sp>
      <p:sp>
        <p:nvSpPr>
          <p:cNvPr id="3" name="Subtitle 2">
            <a:extLst>
              <a:ext uri="{FF2B5EF4-FFF2-40B4-BE49-F238E27FC236}">
                <a16:creationId xmlns:a16="http://schemas.microsoft.com/office/drawing/2014/main" id="{F8EA9867-7101-726A-F3C9-45BAECFE908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50074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465D-02F0-14D9-9DF3-7B4E54971F87}"/>
              </a:ext>
            </a:extLst>
          </p:cNvPr>
          <p:cNvSpPr>
            <a:spLocks noGrp="1"/>
          </p:cNvSpPr>
          <p:nvPr>
            <p:ph type="title"/>
          </p:nvPr>
        </p:nvSpPr>
        <p:spPr>
          <a:xfrm>
            <a:off x="1066800" y="262584"/>
            <a:ext cx="10058400" cy="1371600"/>
          </a:xfrm>
        </p:spPr>
        <p:txBody>
          <a:bodyPr/>
          <a:lstStyle/>
          <a:p>
            <a:r>
              <a:rPr lang="en-US" dirty="0"/>
              <a:t>Instructions</a:t>
            </a:r>
          </a:p>
        </p:txBody>
      </p:sp>
      <p:sp>
        <p:nvSpPr>
          <p:cNvPr id="3" name="Content Placeholder 2">
            <a:extLst>
              <a:ext uri="{FF2B5EF4-FFF2-40B4-BE49-F238E27FC236}">
                <a16:creationId xmlns:a16="http://schemas.microsoft.com/office/drawing/2014/main" id="{26C1EEB7-9F83-916E-F240-219EDC8BA993}"/>
              </a:ext>
            </a:extLst>
          </p:cNvPr>
          <p:cNvSpPr>
            <a:spLocks noGrp="1"/>
          </p:cNvSpPr>
          <p:nvPr>
            <p:ph idx="1"/>
          </p:nvPr>
        </p:nvSpPr>
        <p:spPr>
          <a:xfrm>
            <a:off x="795647" y="1425039"/>
            <a:ext cx="10723418" cy="4868883"/>
          </a:xfrm>
        </p:spPr>
        <p:txBody>
          <a:bodyPr>
            <a:normAutofit fontScale="92500" lnSpcReduction="20000"/>
          </a:bodyPr>
          <a:lstStyle/>
          <a:p>
            <a:r>
              <a:rPr lang="en-AU" sz="2400" b="0" i="0" dirty="0">
                <a:solidFill>
                  <a:srgbClr val="555555"/>
                </a:solidFill>
                <a:effectLst/>
                <a:latin typeface="Nunito" pitchFamily="2" charset="77"/>
              </a:rPr>
              <a:t>The RED uses lenses, </a:t>
            </a:r>
            <a:r>
              <a:rPr lang="en-AU" sz="2400" b="1" i="0" dirty="0">
                <a:solidFill>
                  <a:srgbClr val="555555"/>
                </a:solidFill>
                <a:effectLst/>
                <a:latin typeface="Nunito" pitchFamily="2" charset="77"/>
              </a:rPr>
              <a:t>Hear, Believe, Celebrate and Live,</a:t>
            </a:r>
            <a:r>
              <a:rPr lang="en-AU" sz="2400" b="0" i="0" dirty="0">
                <a:solidFill>
                  <a:srgbClr val="555555"/>
                </a:solidFill>
                <a:effectLst/>
                <a:latin typeface="Nunito" pitchFamily="2" charset="77"/>
              </a:rPr>
              <a:t> to categorise content. These lenses are identified at each focus question. Statements from the Belief lens (which will be verbalised in your lessons) are highlighted on the 'In a Nutshell' page in the Blue Box.</a:t>
            </a:r>
          </a:p>
          <a:p>
            <a:pPr marL="0" indent="0">
              <a:buNone/>
            </a:pPr>
            <a:endParaRPr lang="en-AU" sz="2400" dirty="0">
              <a:solidFill>
                <a:srgbClr val="555555"/>
              </a:solidFill>
              <a:latin typeface="Nunito" pitchFamily="2" charset="77"/>
            </a:endParaRPr>
          </a:p>
          <a:p>
            <a:r>
              <a:rPr lang="en-AU" sz="2400" dirty="0">
                <a:solidFill>
                  <a:srgbClr val="555555"/>
                </a:solidFill>
                <a:latin typeface="Nunito" pitchFamily="2" charset="77"/>
              </a:rPr>
              <a:t>Either – find an image suitable for each slide/card, or have older or your own reception pupils draw a suitable one. </a:t>
            </a:r>
          </a:p>
          <a:p>
            <a:r>
              <a:rPr lang="en-AU" sz="2400" dirty="0">
                <a:solidFill>
                  <a:srgbClr val="555555"/>
                </a:solidFill>
                <a:latin typeface="Nunito" pitchFamily="2" charset="77"/>
              </a:rPr>
              <a:t>Use these in your lessons and then print/shrink them to fit into your Belief Box. </a:t>
            </a:r>
          </a:p>
          <a:p>
            <a:endParaRPr lang="en-AU" sz="2400" dirty="0">
              <a:solidFill>
                <a:srgbClr val="555555"/>
              </a:solidFill>
              <a:latin typeface="Nunito" pitchFamily="2" charset="77"/>
            </a:endParaRPr>
          </a:p>
          <a:p>
            <a:r>
              <a:rPr lang="en-AU" sz="2400" b="1" i="0" dirty="0">
                <a:solidFill>
                  <a:srgbClr val="555555"/>
                </a:solidFill>
                <a:effectLst/>
                <a:latin typeface="Nunito" pitchFamily="2" charset="77"/>
              </a:rPr>
              <a:t>They are provided here to make into cards for placement into a Belief Box. Use these statement cards in prayer and collective worship; to connect to Bible passages, to connect ideas and to reinforce vocabulary. The image should hint at the belief and allow children to recall what they learned. Add to your beliefs each half term to keep what Catholics believe ‘fresh’ and alive in the children’s minds.</a:t>
            </a:r>
          </a:p>
          <a:p>
            <a:endParaRPr lang="en-AU" dirty="0">
              <a:solidFill>
                <a:srgbClr val="555555"/>
              </a:solidFill>
              <a:latin typeface="Nunito" pitchFamily="2" charset="77"/>
            </a:endParaRPr>
          </a:p>
          <a:p>
            <a:endParaRPr lang="en-AU" dirty="0">
              <a:solidFill>
                <a:srgbClr val="555555"/>
              </a:solidFill>
              <a:latin typeface="Nunito" pitchFamily="2" charset="77"/>
            </a:endParaRPr>
          </a:p>
          <a:p>
            <a:endParaRPr lang="en-US" dirty="0"/>
          </a:p>
        </p:txBody>
      </p:sp>
    </p:spTree>
    <p:extLst>
      <p:ext uri="{BB962C8B-B14F-4D97-AF65-F5344CB8AC3E}">
        <p14:creationId xmlns:p14="http://schemas.microsoft.com/office/powerpoint/2010/main" val="343425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43CCEBC6-F704-AAEE-5D2C-F012A96CF9F3}"/>
              </a:ext>
            </a:extLst>
          </p:cNvPr>
          <p:cNvSpPr>
            <a:spLocks noGrp="1"/>
          </p:cNvSpPr>
          <p:nvPr>
            <p:ph type="body" idx="1"/>
          </p:nvPr>
        </p:nvSpPr>
        <p:spPr>
          <a:xfrm>
            <a:off x="1080310" y="1832965"/>
            <a:ext cx="4714178" cy="3112001"/>
          </a:xfrm>
        </p:spPr>
        <p:txBody>
          <a:bodyPr>
            <a:normAutofit fontScale="92500" lnSpcReduction="20000"/>
          </a:bodyPr>
          <a:lstStyle/>
          <a:p>
            <a:r>
              <a:rPr lang="en-US" sz="6000" dirty="0"/>
              <a:t>We celebrate Jesus’ birth at Christmas!</a:t>
            </a:r>
          </a:p>
        </p:txBody>
      </p:sp>
      <p:sp>
        <p:nvSpPr>
          <p:cNvPr id="9" name="TextBox 8">
            <a:extLst>
              <a:ext uri="{FF2B5EF4-FFF2-40B4-BE49-F238E27FC236}">
                <a16:creationId xmlns:a16="http://schemas.microsoft.com/office/drawing/2014/main" id="{EE825BB2-39D8-95C0-45E2-D8ED664B5DA6}"/>
              </a:ext>
            </a:extLst>
          </p:cNvPr>
          <p:cNvSpPr txBox="1"/>
          <p:nvPr/>
        </p:nvSpPr>
        <p:spPr>
          <a:xfrm>
            <a:off x="5415148" y="697665"/>
            <a:ext cx="1341912" cy="461665"/>
          </a:xfrm>
          <a:prstGeom prst="rect">
            <a:avLst/>
          </a:prstGeom>
          <a:noFill/>
        </p:spPr>
        <p:txBody>
          <a:bodyPr wrap="square" rtlCol="0">
            <a:spAutoFit/>
          </a:bodyPr>
          <a:lstStyle/>
          <a:p>
            <a:pPr algn="ctr"/>
            <a:r>
              <a:rPr lang="en-US" sz="1200" dirty="0"/>
              <a:t>Galilee to Jerusalem</a:t>
            </a:r>
          </a:p>
        </p:txBody>
      </p:sp>
      <p:sp>
        <p:nvSpPr>
          <p:cNvPr id="11" name="TextBox 10">
            <a:extLst>
              <a:ext uri="{FF2B5EF4-FFF2-40B4-BE49-F238E27FC236}">
                <a16:creationId xmlns:a16="http://schemas.microsoft.com/office/drawing/2014/main" id="{8E980CB3-005B-97AD-ABD0-18C6D3FA7D7B}"/>
              </a:ext>
            </a:extLst>
          </p:cNvPr>
          <p:cNvSpPr txBox="1"/>
          <p:nvPr/>
        </p:nvSpPr>
        <p:spPr>
          <a:xfrm>
            <a:off x="6650182" y="1555668"/>
            <a:ext cx="4417621" cy="41801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a:p>
        </p:txBody>
      </p:sp>
    </p:spTree>
    <p:extLst>
      <p:ext uri="{BB962C8B-B14F-4D97-AF65-F5344CB8AC3E}">
        <p14:creationId xmlns:p14="http://schemas.microsoft.com/office/powerpoint/2010/main" val="409954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43CCEBC6-F704-AAEE-5D2C-F012A96CF9F3}"/>
              </a:ext>
            </a:extLst>
          </p:cNvPr>
          <p:cNvSpPr>
            <a:spLocks noGrp="1"/>
          </p:cNvSpPr>
          <p:nvPr>
            <p:ph type="body" idx="1"/>
          </p:nvPr>
        </p:nvSpPr>
        <p:spPr>
          <a:xfrm>
            <a:off x="1080310" y="2078824"/>
            <a:ext cx="4714178" cy="2866141"/>
          </a:xfrm>
        </p:spPr>
        <p:txBody>
          <a:bodyPr>
            <a:normAutofit fontScale="92500" lnSpcReduction="20000"/>
          </a:bodyPr>
          <a:lstStyle/>
          <a:p>
            <a:r>
              <a:rPr lang="en-US" sz="6000" dirty="0"/>
              <a:t>Jesus is God who came to live with us! </a:t>
            </a:r>
          </a:p>
        </p:txBody>
      </p:sp>
      <p:sp>
        <p:nvSpPr>
          <p:cNvPr id="11" name="TextBox 10">
            <a:extLst>
              <a:ext uri="{FF2B5EF4-FFF2-40B4-BE49-F238E27FC236}">
                <a16:creationId xmlns:a16="http://schemas.microsoft.com/office/drawing/2014/main" id="{8E980CB3-005B-97AD-ABD0-18C6D3FA7D7B}"/>
              </a:ext>
            </a:extLst>
          </p:cNvPr>
          <p:cNvSpPr txBox="1"/>
          <p:nvPr/>
        </p:nvSpPr>
        <p:spPr>
          <a:xfrm>
            <a:off x="6650182" y="1555668"/>
            <a:ext cx="4417621" cy="41801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a:p>
        </p:txBody>
      </p:sp>
      <p:sp>
        <p:nvSpPr>
          <p:cNvPr id="2" name="TextBox 1">
            <a:extLst>
              <a:ext uri="{FF2B5EF4-FFF2-40B4-BE49-F238E27FC236}">
                <a16:creationId xmlns:a16="http://schemas.microsoft.com/office/drawing/2014/main" id="{4596B83B-E947-B7B2-49A9-9492C1E60AE6}"/>
              </a:ext>
            </a:extLst>
          </p:cNvPr>
          <p:cNvSpPr txBox="1"/>
          <p:nvPr/>
        </p:nvSpPr>
        <p:spPr>
          <a:xfrm>
            <a:off x="5415148" y="697665"/>
            <a:ext cx="1341912" cy="461665"/>
          </a:xfrm>
          <a:prstGeom prst="rect">
            <a:avLst/>
          </a:prstGeom>
          <a:noFill/>
        </p:spPr>
        <p:txBody>
          <a:bodyPr wrap="square" rtlCol="0">
            <a:spAutoFit/>
          </a:bodyPr>
          <a:lstStyle/>
          <a:p>
            <a:pPr algn="ctr"/>
            <a:r>
              <a:rPr lang="en-US" sz="1200" dirty="0"/>
              <a:t>Galilee to Jerusalem</a:t>
            </a:r>
          </a:p>
        </p:txBody>
      </p:sp>
    </p:spTree>
    <p:extLst>
      <p:ext uri="{BB962C8B-B14F-4D97-AF65-F5344CB8AC3E}">
        <p14:creationId xmlns:p14="http://schemas.microsoft.com/office/powerpoint/2010/main" val="248038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43CCEBC6-F704-AAEE-5D2C-F012A96CF9F3}"/>
              </a:ext>
            </a:extLst>
          </p:cNvPr>
          <p:cNvSpPr>
            <a:spLocks noGrp="1"/>
          </p:cNvSpPr>
          <p:nvPr>
            <p:ph type="body" idx="1"/>
          </p:nvPr>
        </p:nvSpPr>
        <p:spPr>
          <a:xfrm>
            <a:off x="1080310" y="2078824"/>
            <a:ext cx="4714178" cy="2481293"/>
          </a:xfrm>
        </p:spPr>
        <p:txBody>
          <a:bodyPr>
            <a:normAutofit fontScale="92500" lnSpcReduction="10000"/>
          </a:bodyPr>
          <a:lstStyle/>
          <a:p>
            <a:r>
              <a:rPr lang="en-US" sz="6000" dirty="0"/>
              <a:t>Jesus shows us God’s love. </a:t>
            </a:r>
          </a:p>
        </p:txBody>
      </p:sp>
      <p:sp>
        <p:nvSpPr>
          <p:cNvPr id="11" name="TextBox 10">
            <a:extLst>
              <a:ext uri="{FF2B5EF4-FFF2-40B4-BE49-F238E27FC236}">
                <a16:creationId xmlns:a16="http://schemas.microsoft.com/office/drawing/2014/main" id="{8E980CB3-005B-97AD-ABD0-18C6D3FA7D7B}"/>
              </a:ext>
            </a:extLst>
          </p:cNvPr>
          <p:cNvSpPr txBox="1"/>
          <p:nvPr/>
        </p:nvSpPr>
        <p:spPr>
          <a:xfrm>
            <a:off x="6650182" y="1555668"/>
            <a:ext cx="4417621" cy="41801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a:p>
        </p:txBody>
      </p:sp>
      <p:sp>
        <p:nvSpPr>
          <p:cNvPr id="2" name="TextBox 1">
            <a:extLst>
              <a:ext uri="{FF2B5EF4-FFF2-40B4-BE49-F238E27FC236}">
                <a16:creationId xmlns:a16="http://schemas.microsoft.com/office/drawing/2014/main" id="{71650CF7-BB07-89F8-038B-B1314E0C3102}"/>
              </a:ext>
            </a:extLst>
          </p:cNvPr>
          <p:cNvSpPr txBox="1"/>
          <p:nvPr/>
        </p:nvSpPr>
        <p:spPr>
          <a:xfrm>
            <a:off x="5415148" y="697665"/>
            <a:ext cx="1341912" cy="461665"/>
          </a:xfrm>
          <a:prstGeom prst="rect">
            <a:avLst/>
          </a:prstGeom>
          <a:noFill/>
        </p:spPr>
        <p:txBody>
          <a:bodyPr wrap="square" rtlCol="0">
            <a:spAutoFit/>
          </a:bodyPr>
          <a:lstStyle/>
          <a:p>
            <a:pPr algn="ctr"/>
            <a:r>
              <a:rPr lang="en-US" sz="1200" dirty="0"/>
              <a:t>Galilee to Jerusalem</a:t>
            </a:r>
          </a:p>
        </p:txBody>
      </p:sp>
    </p:spTree>
    <p:extLst>
      <p:ext uri="{BB962C8B-B14F-4D97-AF65-F5344CB8AC3E}">
        <p14:creationId xmlns:p14="http://schemas.microsoft.com/office/powerpoint/2010/main" val="103701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43CCEBC6-F704-AAEE-5D2C-F012A96CF9F3}"/>
              </a:ext>
            </a:extLst>
          </p:cNvPr>
          <p:cNvSpPr>
            <a:spLocks noGrp="1"/>
          </p:cNvSpPr>
          <p:nvPr>
            <p:ph type="body" idx="1"/>
          </p:nvPr>
        </p:nvSpPr>
        <p:spPr>
          <a:xfrm>
            <a:off x="1080310" y="2078824"/>
            <a:ext cx="4714178" cy="2481293"/>
          </a:xfrm>
        </p:spPr>
        <p:txBody>
          <a:bodyPr>
            <a:normAutofit fontScale="92500" lnSpcReduction="10000"/>
          </a:bodyPr>
          <a:lstStyle/>
          <a:p>
            <a:r>
              <a:rPr lang="en-US" sz="6000" dirty="0"/>
              <a:t>Jesus taught us to care for people. </a:t>
            </a:r>
            <a:endParaRPr lang="en-US" sz="2600" dirty="0"/>
          </a:p>
        </p:txBody>
      </p:sp>
      <p:sp>
        <p:nvSpPr>
          <p:cNvPr id="11" name="TextBox 10">
            <a:extLst>
              <a:ext uri="{FF2B5EF4-FFF2-40B4-BE49-F238E27FC236}">
                <a16:creationId xmlns:a16="http://schemas.microsoft.com/office/drawing/2014/main" id="{8E980CB3-005B-97AD-ABD0-18C6D3FA7D7B}"/>
              </a:ext>
            </a:extLst>
          </p:cNvPr>
          <p:cNvSpPr txBox="1"/>
          <p:nvPr/>
        </p:nvSpPr>
        <p:spPr>
          <a:xfrm>
            <a:off x="6650182" y="1555668"/>
            <a:ext cx="4417621" cy="41801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a:p>
        </p:txBody>
      </p:sp>
      <p:sp>
        <p:nvSpPr>
          <p:cNvPr id="2" name="TextBox 1">
            <a:extLst>
              <a:ext uri="{FF2B5EF4-FFF2-40B4-BE49-F238E27FC236}">
                <a16:creationId xmlns:a16="http://schemas.microsoft.com/office/drawing/2014/main" id="{CFF93F6F-4904-848C-D3E7-3B2A6DE7F44A}"/>
              </a:ext>
            </a:extLst>
          </p:cNvPr>
          <p:cNvSpPr txBox="1"/>
          <p:nvPr/>
        </p:nvSpPr>
        <p:spPr>
          <a:xfrm>
            <a:off x="1080310" y="5649482"/>
            <a:ext cx="2339439" cy="276999"/>
          </a:xfrm>
          <a:prstGeom prst="rect">
            <a:avLst/>
          </a:prstGeom>
          <a:noFill/>
        </p:spPr>
        <p:txBody>
          <a:bodyPr wrap="square" rtlCol="0">
            <a:spAutoFit/>
          </a:bodyPr>
          <a:lstStyle/>
          <a:p>
            <a:r>
              <a:rPr lang="en-US" sz="1200" dirty="0"/>
              <a:t>additional</a:t>
            </a:r>
          </a:p>
        </p:txBody>
      </p:sp>
      <p:sp>
        <p:nvSpPr>
          <p:cNvPr id="3" name="TextBox 2">
            <a:extLst>
              <a:ext uri="{FF2B5EF4-FFF2-40B4-BE49-F238E27FC236}">
                <a16:creationId xmlns:a16="http://schemas.microsoft.com/office/drawing/2014/main" id="{DB67BD14-E843-895E-8B4B-227367E4B7CF}"/>
              </a:ext>
            </a:extLst>
          </p:cNvPr>
          <p:cNvSpPr txBox="1"/>
          <p:nvPr/>
        </p:nvSpPr>
        <p:spPr>
          <a:xfrm>
            <a:off x="5415148" y="697665"/>
            <a:ext cx="1341912" cy="461665"/>
          </a:xfrm>
          <a:prstGeom prst="rect">
            <a:avLst/>
          </a:prstGeom>
          <a:noFill/>
        </p:spPr>
        <p:txBody>
          <a:bodyPr wrap="square" rtlCol="0">
            <a:spAutoFit/>
          </a:bodyPr>
          <a:lstStyle/>
          <a:p>
            <a:pPr algn="ctr"/>
            <a:r>
              <a:rPr lang="en-US" sz="1200" dirty="0"/>
              <a:t>Galilee to Jerusalem</a:t>
            </a:r>
          </a:p>
        </p:txBody>
      </p:sp>
    </p:spTree>
    <p:extLst>
      <p:ext uri="{BB962C8B-B14F-4D97-AF65-F5344CB8AC3E}">
        <p14:creationId xmlns:p14="http://schemas.microsoft.com/office/powerpoint/2010/main" val="1810541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43CCEBC6-F704-AAEE-5D2C-F012A96CF9F3}"/>
              </a:ext>
            </a:extLst>
          </p:cNvPr>
          <p:cNvSpPr>
            <a:spLocks noGrp="1"/>
          </p:cNvSpPr>
          <p:nvPr>
            <p:ph type="body" idx="1"/>
          </p:nvPr>
        </p:nvSpPr>
        <p:spPr>
          <a:xfrm>
            <a:off x="1080310" y="2049731"/>
            <a:ext cx="4797967" cy="3130710"/>
          </a:xfrm>
        </p:spPr>
        <p:txBody>
          <a:bodyPr>
            <a:normAutofit fontScale="92500" lnSpcReduction="20000"/>
          </a:bodyPr>
          <a:lstStyle/>
          <a:p>
            <a:r>
              <a:rPr lang="en-US" sz="6000" dirty="0"/>
              <a:t>The Wise Men showed us that Jesus was our king! </a:t>
            </a:r>
          </a:p>
        </p:txBody>
      </p:sp>
      <p:sp>
        <p:nvSpPr>
          <p:cNvPr id="11" name="TextBox 10">
            <a:extLst>
              <a:ext uri="{FF2B5EF4-FFF2-40B4-BE49-F238E27FC236}">
                <a16:creationId xmlns:a16="http://schemas.microsoft.com/office/drawing/2014/main" id="{8E980CB3-005B-97AD-ABD0-18C6D3FA7D7B}"/>
              </a:ext>
            </a:extLst>
          </p:cNvPr>
          <p:cNvSpPr txBox="1"/>
          <p:nvPr/>
        </p:nvSpPr>
        <p:spPr>
          <a:xfrm>
            <a:off x="6650182" y="1555668"/>
            <a:ext cx="4417621" cy="41801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a:p>
        </p:txBody>
      </p:sp>
      <p:sp>
        <p:nvSpPr>
          <p:cNvPr id="2" name="TextBox 1">
            <a:extLst>
              <a:ext uri="{FF2B5EF4-FFF2-40B4-BE49-F238E27FC236}">
                <a16:creationId xmlns:a16="http://schemas.microsoft.com/office/drawing/2014/main" id="{0DF86F27-F1EE-4478-B4A3-2CABDCD6738C}"/>
              </a:ext>
            </a:extLst>
          </p:cNvPr>
          <p:cNvSpPr txBox="1"/>
          <p:nvPr/>
        </p:nvSpPr>
        <p:spPr>
          <a:xfrm>
            <a:off x="1080310" y="5649482"/>
            <a:ext cx="2339439" cy="276999"/>
          </a:xfrm>
          <a:prstGeom prst="rect">
            <a:avLst/>
          </a:prstGeom>
          <a:noFill/>
        </p:spPr>
        <p:txBody>
          <a:bodyPr wrap="square" rtlCol="0">
            <a:spAutoFit/>
          </a:bodyPr>
          <a:lstStyle/>
          <a:p>
            <a:r>
              <a:rPr lang="en-US" sz="1200" dirty="0"/>
              <a:t>additional</a:t>
            </a:r>
          </a:p>
        </p:txBody>
      </p:sp>
      <p:sp>
        <p:nvSpPr>
          <p:cNvPr id="3" name="TextBox 2">
            <a:extLst>
              <a:ext uri="{FF2B5EF4-FFF2-40B4-BE49-F238E27FC236}">
                <a16:creationId xmlns:a16="http://schemas.microsoft.com/office/drawing/2014/main" id="{808B9A7A-3BA3-37B6-8B9E-0BAE755BEDC2}"/>
              </a:ext>
            </a:extLst>
          </p:cNvPr>
          <p:cNvSpPr txBox="1"/>
          <p:nvPr/>
        </p:nvSpPr>
        <p:spPr>
          <a:xfrm>
            <a:off x="5415148" y="697665"/>
            <a:ext cx="1341912" cy="461665"/>
          </a:xfrm>
          <a:prstGeom prst="rect">
            <a:avLst/>
          </a:prstGeom>
          <a:noFill/>
        </p:spPr>
        <p:txBody>
          <a:bodyPr wrap="square" rtlCol="0">
            <a:spAutoFit/>
          </a:bodyPr>
          <a:lstStyle/>
          <a:p>
            <a:pPr algn="ctr"/>
            <a:r>
              <a:rPr lang="en-US" sz="1200" dirty="0"/>
              <a:t>Galilee to Jerusalem</a:t>
            </a:r>
          </a:p>
        </p:txBody>
      </p:sp>
    </p:spTree>
    <p:extLst>
      <p:ext uri="{BB962C8B-B14F-4D97-AF65-F5344CB8AC3E}">
        <p14:creationId xmlns:p14="http://schemas.microsoft.com/office/powerpoint/2010/main" val="3335594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{2D1458A9-B2D3-5147-AD8B-CD6FE7C4180C}tf10001067</Template>
  <TotalTime>35</TotalTime>
  <Words>242</Words>
  <Application>Microsoft Macintosh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Garamond</vt:lpstr>
      <vt:lpstr>Nunito</vt:lpstr>
      <vt:lpstr>Savon</vt:lpstr>
      <vt:lpstr>Belief statements:  Galilee to Jerusalem</vt:lpstr>
      <vt:lpstr>Instructions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Belief statements:  Creation and Covenant</dc:title>
  <dc:creator>Margaret Carswell</dc:creator>
  <cp:lastModifiedBy>Margaret Carswell</cp:lastModifiedBy>
  <cp:revision>6</cp:revision>
  <dcterms:created xsi:type="dcterms:W3CDTF">2023-07-01T16:50:41Z</dcterms:created>
  <dcterms:modified xsi:type="dcterms:W3CDTF">2023-07-01T17:29:34Z</dcterms:modified>
</cp:coreProperties>
</file>