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2" r:id="rId1"/>
  </p:sldMasterIdLst>
  <p:sldIdLst>
    <p:sldId id="256" r:id="rId2"/>
    <p:sldId id="274" r:id="rId3"/>
    <p:sldId id="257" r:id="rId4"/>
    <p:sldId id="270" r:id="rId5"/>
    <p:sldId id="272" r:id="rId6"/>
    <p:sldId id="271" r:id="rId7"/>
    <p:sldId id="273" r:id="rId8"/>
    <p:sldId id="27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5"/>
    <p:restoredTop sz="95680"/>
  </p:normalViewPr>
  <p:slideViewPr>
    <p:cSldViewPr snapToGrid="0">
      <p:cViewPr varScale="1">
        <p:scale>
          <a:sx n="108" d="100"/>
          <a:sy n="108" d="100"/>
        </p:scale>
        <p:origin x="5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smtClean="0"/>
              <a:t>2/5/24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711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2/5/24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863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2/5/24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59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2/5/24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586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smtClean="0"/>
              <a:t>2/5/24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2481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2/5/24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64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2/5/24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123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2/5/24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945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2/5/24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877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2/5/24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85374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smtClean="0"/>
              <a:t>2/5/24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126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2/5/24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53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723AD-30F5-E005-31B0-5A890DA3FA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Belief statements: </a:t>
            </a:r>
            <a:br>
              <a:rPr lang="en-US" dirty="0"/>
            </a:br>
            <a:r>
              <a:rPr lang="en-US" sz="6000" dirty="0"/>
              <a:t>desert to garden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EA9867-7101-726A-F3C9-45BAECFE90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074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0465D-02F0-14D9-9DF3-7B4E54971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62584"/>
            <a:ext cx="10058400" cy="1371600"/>
          </a:xfrm>
        </p:spPr>
        <p:txBody>
          <a:bodyPr/>
          <a:lstStyle/>
          <a:p>
            <a:r>
              <a:rPr lang="en-US" dirty="0"/>
              <a:t>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1EEB7-9F83-916E-F240-219EDC8BA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87" y="1425039"/>
            <a:ext cx="11424062" cy="5170377"/>
          </a:xfrm>
        </p:spPr>
        <p:txBody>
          <a:bodyPr>
            <a:normAutofit fontScale="92500" lnSpcReduction="20000"/>
          </a:bodyPr>
          <a:lstStyle/>
          <a:p>
            <a:r>
              <a:rPr lang="en-AU" sz="2400" b="0" i="0" dirty="0">
                <a:solidFill>
                  <a:srgbClr val="555555"/>
                </a:solidFill>
                <a:effectLst/>
                <a:latin typeface="Nunito" pitchFamily="2" charset="77"/>
              </a:rPr>
              <a:t>The RED uses lenses, </a:t>
            </a:r>
            <a:r>
              <a:rPr lang="en-AU" sz="2400" b="1" i="0" dirty="0">
                <a:solidFill>
                  <a:srgbClr val="555555"/>
                </a:solidFill>
                <a:effectLst/>
                <a:latin typeface="Nunito" pitchFamily="2" charset="77"/>
              </a:rPr>
              <a:t>Hear, Believe, Celebrate and Live,</a:t>
            </a:r>
            <a:r>
              <a:rPr lang="en-AU" sz="2400" b="0" i="0" dirty="0">
                <a:solidFill>
                  <a:srgbClr val="555555"/>
                </a:solidFill>
                <a:effectLst/>
                <a:latin typeface="Nunito" pitchFamily="2" charset="77"/>
              </a:rPr>
              <a:t> to categorise content. These lenses are identified at each focus question. Statements from the Belief lens (which will be verbalised in your lessons) are highlighted on the 'In a Nutshell' page in the Blue Box.</a:t>
            </a:r>
          </a:p>
          <a:p>
            <a:pPr marL="0" indent="0">
              <a:buNone/>
            </a:pPr>
            <a:endParaRPr lang="en-AU" sz="2400" dirty="0">
              <a:solidFill>
                <a:srgbClr val="555555"/>
              </a:solidFill>
              <a:latin typeface="Nunito" pitchFamily="2" charset="77"/>
            </a:endParaRPr>
          </a:p>
          <a:p>
            <a:r>
              <a:rPr lang="en-AU" sz="2400" dirty="0">
                <a:solidFill>
                  <a:srgbClr val="555555"/>
                </a:solidFill>
                <a:latin typeface="Nunito" pitchFamily="2" charset="77"/>
              </a:rPr>
              <a:t>Either – find an image suitable for each slide/card, or have older pupils or your own reception pupils draw a suitable one. </a:t>
            </a:r>
          </a:p>
          <a:p>
            <a:r>
              <a:rPr lang="en-AU" sz="2400" dirty="0">
                <a:solidFill>
                  <a:srgbClr val="555555"/>
                </a:solidFill>
                <a:latin typeface="Nunito" pitchFamily="2" charset="77"/>
              </a:rPr>
              <a:t>Use these in your lessons and then print/shrink them to fit into your Belief Box. </a:t>
            </a:r>
          </a:p>
          <a:p>
            <a:endParaRPr lang="en-AU" sz="2400" dirty="0">
              <a:solidFill>
                <a:srgbClr val="555555"/>
              </a:solidFill>
              <a:latin typeface="Nunito" pitchFamily="2" charset="77"/>
            </a:endParaRPr>
          </a:p>
          <a:p>
            <a:r>
              <a:rPr lang="en-AU" sz="2400" b="1" i="0" dirty="0">
                <a:solidFill>
                  <a:srgbClr val="555555"/>
                </a:solidFill>
                <a:effectLst/>
                <a:latin typeface="Nunito" pitchFamily="2" charset="77"/>
              </a:rPr>
              <a:t>They are provided here to make into cards for placement into a Belief Box. Use these statement cards in prayer and collective worship; to connect to Bible passages, to connect ideas and to reinforce vocabulary. The image should hint at the belief and allow children to recall what they learned. </a:t>
            </a:r>
          </a:p>
          <a:p>
            <a:r>
              <a:rPr lang="en-AU" sz="3000" b="1" i="0" dirty="0">
                <a:solidFill>
                  <a:srgbClr val="555555"/>
                </a:solidFill>
                <a:effectLst/>
                <a:latin typeface="Nunito" pitchFamily="2" charset="77"/>
              </a:rPr>
              <a:t>Add to your beliefs each half term to keep what Catholics believe ‘fresh’ and alive in the children’s minds.</a:t>
            </a:r>
          </a:p>
          <a:p>
            <a:endParaRPr lang="en-AU" dirty="0">
              <a:solidFill>
                <a:srgbClr val="555555"/>
              </a:solidFill>
              <a:latin typeface="Nunito" pitchFamily="2" charset="77"/>
            </a:endParaRPr>
          </a:p>
          <a:p>
            <a:endParaRPr lang="en-AU" dirty="0">
              <a:solidFill>
                <a:srgbClr val="555555"/>
              </a:solidFill>
              <a:latin typeface="Nunito" pitchFamily="2" charset="77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259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2F73EB-B46F-4F77-B3DC-7C374906F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DB10B3-CF45-4294-8994-0E8AD1FC6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45417F-1D1B-48A7-B4DA-BAD73B02C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CF9D9F-1672-4D0C-934E-CD9EE1BE5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558C702-CA14-4264-B8FC-A5120F75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621A72C-7343-4A22-8700-696C5860A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B44A4DC-7861-4DCC-9931-5A075855D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16C316F-BFB5-424F-A951-E962A3B74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0102662-1FA4-4C7A-B144-19699DF43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3CCEBC6-F704-AAEE-5D2C-F012A96CF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310" y="2078824"/>
            <a:ext cx="4714178" cy="2421919"/>
          </a:xfrm>
        </p:spPr>
        <p:txBody>
          <a:bodyPr>
            <a:normAutofit fontScale="77500" lnSpcReduction="20000"/>
          </a:bodyPr>
          <a:lstStyle/>
          <a:p>
            <a:r>
              <a:rPr lang="en-US" sz="6000" dirty="0"/>
              <a:t>We remember the death of Jesus at Easter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825BB2-39D8-95C0-45E2-D8ED664B5DA6}"/>
              </a:ext>
            </a:extLst>
          </p:cNvPr>
          <p:cNvSpPr txBox="1"/>
          <p:nvPr/>
        </p:nvSpPr>
        <p:spPr>
          <a:xfrm>
            <a:off x="5415148" y="697665"/>
            <a:ext cx="134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Desert to Garden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980CB3-005B-97AD-ABD0-18C6D3FA7D7B}"/>
              </a:ext>
            </a:extLst>
          </p:cNvPr>
          <p:cNvSpPr txBox="1"/>
          <p:nvPr/>
        </p:nvSpPr>
        <p:spPr>
          <a:xfrm>
            <a:off x="6650182" y="1555668"/>
            <a:ext cx="4417621" cy="41801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546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2F73EB-B46F-4F77-B3DC-7C374906F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DB10B3-CF45-4294-8994-0E8AD1FC6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45417F-1D1B-48A7-B4DA-BAD73B02C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CF9D9F-1672-4D0C-934E-CD9EE1BE5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558C702-CA14-4264-B8FC-A5120F75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621A72C-7343-4A22-8700-696C5860A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B44A4DC-7861-4DCC-9931-5A075855D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16C316F-BFB5-424F-A951-E962A3B74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0102662-1FA4-4C7A-B144-19699DF43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3CCEBC6-F704-AAEE-5D2C-F012A96CF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310" y="2078824"/>
            <a:ext cx="4714178" cy="2481293"/>
          </a:xfrm>
        </p:spPr>
        <p:txBody>
          <a:bodyPr>
            <a:normAutofit fontScale="77500" lnSpcReduction="20000"/>
          </a:bodyPr>
          <a:lstStyle/>
          <a:p>
            <a:r>
              <a:rPr lang="en-US" sz="6000" dirty="0"/>
              <a:t>We celebrate the resurrection of Jesus at Easter!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980CB3-005B-97AD-ABD0-18C6D3FA7D7B}"/>
              </a:ext>
            </a:extLst>
          </p:cNvPr>
          <p:cNvSpPr txBox="1"/>
          <p:nvPr/>
        </p:nvSpPr>
        <p:spPr>
          <a:xfrm>
            <a:off x="6650182" y="1555668"/>
            <a:ext cx="4417621" cy="41801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D29442-54C0-63C3-2CD1-E53E1849947E}"/>
              </a:ext>
            </a:extLst>
          </p:cNvPr>
          <p:cNvSpPr txBox="1"/>
          <p:nvPr/>
        </p:nvSpPr>
        <p:spPr>
          <a:xfrm>
            <a:off x="5415148" y="697665"/>
            <a:ext cx="134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Desert to Garden</a:t>
            </a:r>
          </a:p>
        </p:txBody>
      </p:sp>
    </p:spTree>
    <p:extLst>
      <p:ext uri="{BB962C8B-B14F-4D97-AF65-F5344CB8AC3E}">
        <p14:creationId xmlns:p14="http://schemas.microsoft.com/office/powerpoint/2010/main" val="248038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2F73EB-B46F-4F77-B3DC-7C374906F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DB10B3-CF45-4294-8994-0E8AD1FC6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45417F-1D1B-48A7-B4DA-BAD73B02C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CF9D9F-1672-4D0C-934E-CD9EE1BE5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558C702-CA14-4264-B8FC-A5120F75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621A72C-7343-4A22-8700-696C5860A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B44A4DC-7861-4DCC-9931-5A075855D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16C316F-BFB5-424F-A951-E962A3B74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0102662-1FA4-4C7A-B144-19699DF43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3CCEBC6-F704-AAEE-5D2C-F012A96CF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310" y="2078824"/>
            <a:ext cx="4714178" cy="2481293"/>
          </a:xfrm>
        </p:spPr>
        <p:txBody>
          <a:bodyPr>
            <a:normAutofit fontScale="77500" lnSpcReduction="20000"/>
          </a:bodyPr>
          <a:lstStyle/>
          <a:p>
            <a:r>
              <a:rPr lang="en-US" sz="6000" dirty="0"/>
              <a:t>Jesus rose from the dead – he came back to life!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980CB3-005B-97AD-ABD0-18C6D3FA7D7B}"/>
              </a:ext>
            </a:extLst>
          </p:cNvPr>
          <p:cNvSpPr txBox="1"/>
          <p:nvPr/>
        </p:nvSpPr>
        <p:spPr>
          <a:xfrm>
            <a:off x="6650182" y="1555668"/>
            <a:ext cx="4417621" cy="41801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433F6CD-7A0B-10DE-2294-BF1F2E09A8A8}"/>
              </a:ext>
            </a:extLst>
          </p:cNvPr>
          <p:cNvSpPr txBox="1"/>
          <p:nvPr/>
        </p:nvSpPr>
        <p:spPr>
          <a:xfrm>
            <a:off x="5415148" y="697665"/>
            <a:ext cx="134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Desert to Garden</a:t>
            </a:r>
          </a:p>
        </p:txBody>
      </p:sp>
    </p:spTree>
    <p:extLst>
      <p:ext uri="{BB962C8B-B14F-4D97-AF65-F5344CB8AC3E}">
        <p14:creationId xmlns:p14="http://schemas.microsoft.com/office/powerpoint/2010/main" val="1037013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2F73EB-B46F-4F77-B3DC-7C374906F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DB10B3-CF45-4294-8994-0E8AD1FC6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45417F-1D1B-48A7-B4DA-BAD73B02C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CF9D9F-1672-4D0C-934E-CD9EE1BE5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558C702-CA14-4264-B8FC-A5120F75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621A72C-7343-4A22-8700-696C5860A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B44A4DC-7861-4DCC-9931-5A075855D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16C316F-BFB5-424F-A951-E962A3B74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0102662-1FA4-4C7A-B144-19699DF43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3CCEBC6-F704-AAEE-5D2C-F012A96CF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310" y="1508274"/>
            <a:ext cx="4714178" cy="4103910"/>
          </a:xfrm>
        </p:spPr>
        <p:txBody>
          <a:bodyPr>
            <a:normAutofit fontScale="55000" lnSpcReduction="20000"/>
          </a:bodyPr>
          <a:lstStyle/>
          <a:p>
            <a:r>
              <a:rPr lang="en-US" sz="6000" dirty="0"/>
              <a:t>Jesus celebrated the Passover with his disciples: we remember this when we celebrate Eucharist (Mass) with others in the Church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980CB3-005B-97AD-ABD0-18C6D3FA7D7B}"/>
              </a:ext>
            </a:extLst>
          </p:cNvPr>
          <p:cNvSpPr txBox="1"/>
          <p:nvPr/>
        </p:nvSpPr>
        <p:spPr>
          <a:xfrm>
            <a:off x="6650182" y="1555668"/>
            <a:ext cx="4417621" cy="41801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DE46D5B-2AAE-23CB-ADD5-68371A66DBC0}"/>
              </a:ext>
            </a:extLst>
          </p:cNvPr>
          <p:cNvSpPr txBox="1"/>
          <p:nvPr/>
        </p:nvSpPr>
        <p:spPr>
          <a:xfrm>
            <a:off x="5415148" y="697665"/>
            <a:ext cx="134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Desert to Garden</a:t>
            </a:r>
          </a:p>
        </p:txBody>
      </p:sp>
    </p:spTree>
    <p:extLst>
      <p:ext uri="{BB962C8B-B14F-4D97-AF65-F5344CB8AC3E}">
        <p14:creationId xmlns:p14="http://schemas.microsoft.com/office/powerpoint/2010/main" val="1810541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2F73EB-B46F-4F77-B3DC-7C374906F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DB10B3-CF45-4294-8994-0E8AD1FC6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45417F-1D1B-48A7-B4DA-BAD73B02C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CF9D9F-1672-4D0C-934E-CD9EE1BE5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558C702-CA14-4264-B8FC-A5120F75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621A72C-7343-4A22-8700-696C5860A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B44A4DC-7861-4DCC-9931-5A075855D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16C316F-BFB5-424F-A951-E962A3B74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0102662-1FA4-4C7A-B144-19699DF43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3CCEBC6-F704-AAEE-5D2C-F012A96CF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310" y="1555669"/>
            <a:ext cx="4714178" cy="4089152"/>
          </a:xfrm>
        </p:spPr>
        <p:txBody>
          <a:bodyPr>
            <a:normAutofit fontScale="70000" lnSpcReduction="20000"/>
          </a:bodyPr>
          <a:lstStyle/>
          <a:p>
            <a:r>
              <a:rPr lang="en-US" sz="6000" dirty="0"/>
              <a:t>We give, pray and go without, during Lent. It helps us think about and prepare for Easter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980CB3-005B-97AD-ABD0-18C6D3FA7D7B}"/>
              </a:ext>
            </a:extLst>
          </p:cNvPr>
          <p:cNvSpPr txBox="1"/>
          <p:nvPr/>
        </p:nvSpPr>
        <p:spPr>
          <a:xfrm>
            <a:off x="6650182" y="1555668"/>
            <a:ext cx="4417621" cy="41801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EED540-C3FB-1F67-476F-13CB85672FA1}"/>
              </a:ext>
            </a:extLst>
          </p:cNvPr>
          <p:cNvSpPr txBox="1"/>
          <p:nvPr/>
        </p:nvSpPr>
        <p:spPr>
          <a:xfrm>
            <a:off x="5415148" y="697665"/>
            <a:ext cx="134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Desert to Garden</a:t>
            </a:r>
          </a:p>
        </p:txBody>
      </p:sp>
    </p:spTree>
    <p:extLst>
      <p:ext uri="{BB962C8B-B14F-4D97-AF65-F5344CB8AC3E}">
        <p14:creationId xmlns:p14="http://schemas.microsoft.com/office/powerpoint/2010/main" val="3335594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2F73EB-B46F-4F77-B3DC-7C374906F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DB10B3-CF45-4294-8994-0E8AD1FC6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45417F-1D1B-48A7-B4DA-BAD73B02C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CF9D9F-1672-4D0C-934E-CD9EE1BE5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558C702-CA14-4264-B8FC-A5120F75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621A72C-7343-4A22-8700-696C5860A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B44A4DC-7861-4DCC-9931-5A075855D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16C316F-BFB5-424F-A951-E962A3B74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0102662-1FA4-4C7A-B144-19699DF43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3CCEBC6-F704-AAEE-5D2C-F012A96CF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310" y="1610051"/>
            <a:ext cx="4714178" cy="4034769"/>
          </a:xfrm>
        </p:spPr>
        <p:txBody>
          <a:bodyPr>
            <a:normAutofit fontScale="92500" lnSpcReduction="10000"/>
          </a:bodyPr>
          <a:lstStyle/>
          <a:p>
            <a:r>
              <a:rPr lang="en-US" sz="6000" dirty="0"/>
              <a:t>Jesus’ resurrection means we will rise one day too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980CB3-005B-97AD-ABD0-18C6D3FA7D7B}"/>
              </a:ext>
            </a:extLst>
          </p:cNvPr>
          <p:cNvSpPr txBox="1"/>
          <p:nvPr/>
        </p:nvSpPr>
        <p:spPr>
          <a:xfrm>
            <a:off x="6650182" y="1555668"/>
            <a:ext cx="4417621" cy="41801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EED540-C3FB-1F67-476F-13CB85672FA1}"/>
              </a:ext>
            </a:extLst>
          </p:cNvPr>
          <p:cNvSpPr txBox="1"/>
          <p:nvPr/>
        </p:nvSpPr>
        <p:spPr>
          <a:xfrm>
            <a:off x="5415148" y="697665"/>
            <a:ext cx="134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Desert to Garden</a:t>
            </a:r>
          </a:p>
        </p:txBody>
      </p:sp>
    </p:spTree>
    <p:extLst>
      <p:ext uri="{BB962C8B-B14F-4D97-AF65-F5344CB8AC3E}">
        <p14:creationId xmlns:p14="http://schemas.microsoft.com/office/powerpoint/2010/main" val="20145456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{2D1458A9-B2D3-5147-AD8B-CD6FE7C4180C}tf10001067</Template>
  <TotalTime>70</TotalTime>
  <Words>283</Words>
  <Application>Microsoft Macintosh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Century Gothic</vt:lpstr>
      <vt:lpstr>Garamond</vt:lpstr>
      <vt:lpstr>Nunito</vt:lpstr>
      <vt:lpstr>Savon</vt:lpstr>
      <vt:lpstr>Belief statements:  desert to garden</vt:lpstr>
      <vt:lpstr>Instructions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Belief statements:  Creation and Covenant</dc:title>
  <dc:creator>Margaret Carswell</dc:creator>
  <cp:lastModifiedBy>Margaret Carswell</cp:lastModifiedBy>
  <cp:revision>10</cp:revision>
  <dcterms:created xsi:type="dcterms:W3CDTF">2023-07-01T16:50:41Z</dcterms:created>
  <dcterms:modified xsi:type="dcterms:W3CDTF">2024-02-04T22:45:24Z</dcterms:modified>
</cp:coreProperties>
</file>